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DDF"/>
    <a:srgbClr val="0264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194706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652430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95431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616806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604466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92736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720632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8564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4060324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47441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99049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AC9A-72C7-4394-94CD-3EC8DA8D711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600C-53D9-4A02-A9C2-9F1553D82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08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729" y="1135689"/>
            <a:ext cx="7772400" cy="1840594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</a:t>
            </a: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ВОСПИТАТЕЛЯ ДОШКОЛЬНОГО </a:t>
            </a:r>
            <a:b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УЧЕРЕЖДЕНИЯ ИЛИ КАК ПОНРАВИТСЯ РЕБЕНКУ</a:t>
            </a:r>
            <a:endParaRPr lang="ru-RU" sz="4800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24" y="2962724"/>
            <a:ext cx="5087472" cy="3787700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740899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52643"/>
              </p:ext>
            </p:extLst>
          </p:nvPr>
        </p:nvGraphicFramePr>
        <p:xfrm>
          <a:off x="354224" y="1825625"/>
          <a:ext cx="8542640" cy="31618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67830"/>
                <a:gridCol w="1067830"/>
                <a:gridCol w="2135660"/>
                <a:gridCol w="2135660"/>
                <a:gridCol w="2135660"/>
              </a:tblGrid>
              <a:tr h="71225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2646E"/>
                          </a:solidFill>
                        </a:rPr>
                        <a:t>Интимная</a:t>
                      </a:r>
                      <a:endParaRPr lang="ru-RU" dirty="0">
                        <a:solidFill>
                          <a:srgbClr val="02646E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2646E"/>
                          </a:solidFill>
                        </a:rPr>
                        <a:t>Личная</a:t>
                      </a:r>
                      <a:endParaRPr lang="ru-RU" dirty="0">
                        <a:solidFill>
                          <a:srgbClr val="0264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2646E"/>
                          </a:solidFill>
                        </a:rPr>
                        <a:t>Социальная</a:t>
                      </a:r>
                      <a:endParaRPr lang="ru-RU" dirty="0">
                        <a:solidFill>
                          <a:srgbClr val="02646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2646E"/>
                          </a:solidFill>
                        </a:rPr>
                        <a:t>Общественная</a:t>
                      </a:r>
                      <a:endParaRPr lang="ru-RU" dirty="0">
                        <a:solidFill>
                          <a:srgbClr val="02646E"/>
                        </a:solidFill>
                      </a:endParaRPr>
                    </a:p>
                  </a:txBody>
                  <a:tcPr/>
                </a:tc>
              </a:tr>
              <a:tr h="7122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Сверх-интимная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– 46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– 120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– 360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360 см</a:t>
                      </a:r>
                      <a:endParaRPr lang="ru-RU" dirty="0"/>
                    </a:p>
                  </a:txBody>
                  <a:tcPr/>
                </a:tc>
              </a:tr>
              <a:tr h="71225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Близкие, родные, друзья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Коллеги, друзья, официальный прием, воспитанники</a:t>
                      </a:r>
                      <a:r>
                        <a:rPr lang="ru-RU" baseline="0" dirty="0" smtClean="0"/>
                        <a:t> дошкольного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Посторонние люди</a:t>
                      </a:r>
                    </a:p>
                    <a:p>
                      <a:pPr algn="ctr"/>
                      <a:r>
                        <a:rPr lang="ru-RU" dirty="0" smtClean="0"/>
                        <a:t>(собрания в мини-группе)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Большая аудитория</a:t>
                      </a:r>
                    </a:p>
                    <a:p>
                      <a:pPr algn="ctr"/>
                      <a:r>
                        <a:rPr lang="ru-RU" dirty="0" smtClean="0"/>
                        <a:t>(родительские собрания)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14530" y="-164757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Зоны общения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67457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530" y="-164757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Позиции за столом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2859" y="1219015"/>
            <a:ext cx="571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2646E"/>
                </a:solidFill>
              </a:rPr>
              <a:t>Угловая позиция</a:t>
            </a:r>
            <a:endParaRPr lang="ru-RU" b="1" dirty="0">
              <a:solidFill>
                <a:srgbClr val="02646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8120" y="1188271"/>
            <a:ext cx="571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2646E"/>
                </a:solidFill>
              </a:rPr>
              <a:t>Позиция взаимодействия</a:t>
            </a:r>
            <a:endParaRPr lang="ru-RU" b="1" dirty="0">
              <a:solidFill>
                <a:srgbClr val="02646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3939" y="3988308"/>
            <a:ext cx="4070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Конкурирующе</a:t>
            </a:r>
            <a:r>
              <a:rPr lang="ru-RU" b="1" dirty="0" smtClean="0">
                <a:solidFill>
                  <a:srgbClr val="00B050"/>
                </a:solidFill>
              </a:rPr>
              <a:t>-независимая позиция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333" y="4068990"/>
            <a:ext cx="2802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Независимая позиция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33" y="4437279"/>
            <a:ext cx="3157582" cy="2169709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09" y="1752893"/>
            <a:ext cx="3157582" cy="2220257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" y="1752893"/>
            <a:ext cx="3432281" cy="2220257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15" t="1317" r="5108" b="9712"/>
          <a:stretch/>
        </p:blipFill>
        <p:spPr>
          <a:xfrm>
            <a:off x="352423" y="4559745"/>
            <a:ext cx="3422497" cy="2132202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1635853" y="5134062"/>
            <a:ext cx="1078677" cy="763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262340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64660" y="-116541"/>
            <a:ext cx="5423647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Искусство нравиться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05134"/>
            <a:ext cx="4500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Искренняя улыбка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Обращение по имени, имени-отчеству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Интерес к другому человеку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83" y="2255230"/>
            <a:ext cx="4844817" cy="34372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6993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8303" y="-122812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Умение слушать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8983" y="216593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Слушать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значит для воспитателя слышать и понимать то, что говорится, реагировать, задавать вопросы, на которые детям и родителям хотелось бы ответить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7" y="1541929"/>
            <a:ext cx="4240861" cy="4607859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1558265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730" y="412886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95D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 подобен хрусталю: чем больше за ним ухаживаешь, тем ярче и выразительнее его блеск.</a:t>
            </a:r>
          </a:p>
          <a:p>
            <a:pPr algn="r"/>
            <a:r>
              <a:rPr lang="ru-RU" sz="2800" i="1" dirty="0" smtClean="0">
                <a:solidFill>
                  <a:srgbClr val="95DD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В. Гюго</a:t>
            </a:r>
            <a:endParaRPr lang="ru-RU" sz="2800" i="1" dirty="0">
              <a:solidFill>
                <a:srgbClr val="95DD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30" y="229464"/>
            <a:ext cx="5544064" cy="36978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4618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49" y="-123568"/>
            <a:ext cx="8243501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5DDDF"/>
                </a:solidFill>
              </a:rPr>
              <a:t>Имидж</a:t>
            </a:r>
            <a:r>
              <a:rPr lang="ru-RU" sz="2400" dirty="0" smtClean="0">
                <a:solidFill>
                  <a:srgbClr val="95DDDF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представление </a:t>
            </a:r>
            <a:r>
              <a:rPr lang="ru-RU" sz="2400" dirty="0">
                <a:solidFill>
                  <a:schemeClr val="bg1"/>
                </a:solidFill>
              </a:rPr>
              <a:t>о </a:t>
            </a:r>
            <a:r>
              <a:rPr lang="ru-RU" sz="2400" dirty="0" smtClean="0">
                <a:solidFill>
                  <a:schemeClr val="bg1"/>
                </a:solidFill>
              </a:rPr>
              <a:t>человеке на </a:t>
            </a:r>
            <a:r>
              <a:rPr lang="ru-RU" sz="2400" dirty="0">
                <a:solidFill>
                  <a:schemeClr val="bg1"/>
                </a:solidFill>
              </a:rPr>
              <a:t>основе его внешнего облика, привычек, манеры говорить, менталитета, поступков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821" y="2052504"/>
            <a:ext cx="7886700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Сам педагог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Имиджмейкеры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Средства массовой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информации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Окружающие люди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4821" y="1304084"/>
            <a:ext cx="523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5DDDF"/>
                </a:solidFill>
              </a:rPr>
              <a:t>Кто создает имидж?</a:t>
            </a:r>
            <a:endParaRPr lang="ru-RU" sz="3600" b="1" dirty="0">
              <a:solidFill>
                <a:srgbClr val="95DDD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52" t="1630" r="27063" b="1497"/>
          <a:stretch/>
        </p:blipFill>
        <p:spPr>
          <a:xfrm>
            <a:off x="450249" y="2277586"/>
            <a:ext cx="3403877" cy="35429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7768387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28770" y="1413089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5DDDF"/>
                </a:solidFill>
              </a:rPr>
              <a:t>Внешний облик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Соблюдение гигиенических требований</a:t>
            </a:r>
          </a:p>
          <a:p>
            <a:r>
              <a:rPr lang="ru-RU" sz="2400" dirty="0">
                <a:solidFill>
                  <a:srgbClr val="95DDDF"/>
                </a:solidFill>
              </a:rPr>
              <a:t>Использование вербальных и невербальных средств </a:t>
            </a:r>
            <a:r>
              <a:rPr lang="ru-RU" sz="2400" dirty="0" smtClean="0">
                <a:solidFill>
                  <a:srgbClr val="95DDDF"/>
                </a:solidFill>
              </a:rPr>
              <a:t>общения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Соответствие образа </a:t>
            </a:r>
            <a:r>
              <a:rPr lang="ru-RU" sz="2400" dirty="0" smtClean="0">
                <a:solidFill>
                  <a:schemeClr val="bg1"/>
                </a:solidFill>
              </a:rPr>
              <a:t>профессии</a:t>
            </a:r>
          </a:p>
          <a:p>
            <a:r>
              <a:rPr lang="ru-RU" sz="2400" dirty="0">
                <a:solidFill>
                  <a:srgbClr val="95DDDF"/>
                </a:solidFill>
              </a:rPr>
              <a:t>Соответствие внутренним установкам человека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08346" y="-140044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Составляющие имиджа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0681"/>
            <a:ext cx="9144243" cy="33074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5321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3365" y="1826741"/>
            <a:ext cx="2949178" cy="381158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95DDDF"/>
                </a:solidFill>
              </a:rPr>
              <a:t>Внешний облик и соблюдение гигиены имеют решающее значение, поскольку работа воспитателя предполагает тесное взаимодействие с воспитанниками, коллегами, социальным </a:t>
            </a:r>
            <a:r>
              <a:rPr lang="ru-RU" sz="2400" dirty="0" smtClean="0">
                <a:solidFill>
                  <a:srgbClr val="95DDDF"/>
                </a:solidFill>
              </a:rPr>
              <a:t>окружением</a:t>
            </a:r>
            <a:endParaRPr lang="ru-RU" sz="2400" dirty="0">
              <a:solidFill>
                <a:srgbClr val="95DDDF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6648" y="-502508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Внешний облик педагога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5" y="2601313"/>
            <a:ext cx="4555524" cy="30370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044945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42465" y="-123567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Женский деловой костюм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096"/>
          <a:stretch/>
        </p:blipFill>
        <p:spPr>
          <a:xfrm>
            <a:off x="358761" y="2949144"/>
            <a:ext cx="3562452" cy="2784392"/>
          </a:xfr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92" b="37677"/>
          <a:stretch/>
        </p:blipFill>
        <p:spPr>
          <a:xfrm>
            <a:off x="4143048" y="2949143"/>
            <a:ext cx="4733144" cy="27843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06379" y="1811596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Нет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7253" y="1811595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95DDDF"/>
                </a:solidFill>
              </a:rPr>
              <a:t>Да</a:t>
            </a:r>
            <a:endParaRPr lang="ru-RU" sz="6000" dirty="0">
              <a:solidFill>
                <a:srgbClr val="95DDD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68858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4410" y="-131805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Цветовые решения женского костюма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126"/>
          <a:stretch/>
        </p:blipFill>
        <p:spPr>
          <a:xfrm>
            <a:off x="387178" y="1471969"/>
            <a:ext cx="5362833" cy="4421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5809130" y="2376355"/>
            <a:ext cx="3127393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>
                <a:solidFill>
                  <a:srgbClr val="95DDDF"/>
                </a:solidFill>
              </a:rPr>
              <a:t>Наиболее выигрышно воспринимается костюм, имеющий не менее трех деталей и не более трех </a:t>
            </a:r>
            <a:r>
              <a:rPr lang="ru-RU" sz="2400" dirty="0" smtClean="0">
                <a:solidFill>
                  <a:srgbClr val="95DDDF"/>
                </a:solidFill>
              </a:rPr>
              <a:t>цветов</a:t>
            </a:r>
            <a:endParaRPr lang="ru-RU" sz="2400" dirty="0">
              <a:solidFill>
                <a:srgbClr val="95DDD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2745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23914" y="-131805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Следование моде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1976" y="1199111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Нет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844" y="1199111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95DDDF"/>
                </a:solidFill>
              </a:rPr>
              <a:t>Да</a:t>
            </a:r>
            <a:endParaRPr lang="ru-RU" sz="6000" dirty="0">
              <a:solidFill>
                <a:srgbClr val="95DDD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8606" y="1215808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Нет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17" r="52311" b="2838"/>
          <a:stretch/>
        </p:blipFill>
        <p:spPr>
          <a:xfrm>
            <a:off x="6654225" y="2268275"/>
            <a:ext cx="2135548" cy="36366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6"/>
          <a:stretch/>
        </p:blipFill>
        <p:spPr>
          <a:xfrm>
            <a:off x="294958" y="2253521"/>
            <a:ext cx="2814827" cy="36352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1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7" r="20244"/>
          <a:stretch/>
        </p:blipFill>
        <p:spPr>
          <a:xfrm>
            <a:off x="3435589" y="2268276"/>
            <a:ext cx="2849881" cy="362044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715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6303" y="-131805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Невербальные средства общения</a:t>
            </a:r>
            <a:endParaRPr lang="ru-RU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6002" y="1621480"/>
            <a:ext cx="316650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</a:rPr>
              <a:t>жесты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</a:rPr>
              <a:t>поза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</a:rPr>
              <a:t>мимика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bg1"/>
                </a:solidFill>
              </a:rPr>
              <a:t>расстояния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7427" y="4985605"/>
            <a:ext cx="5712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5DDDF"/>
                </a:solidFill>
              </a:rPr>
              <a:t>П</a:t>
            </a:r>
            <a:r>
              <a:rPr lang="ru-RU" b="1" dirty="0" smtClean="0">
                <a:solidFill>
                  <a:srgbClr val="95DDDF"/>
                </a:solidFill>
              </a:rPr>
              <a:t>ри </a:t>
            </a:r>
            <a:r>
              <a:rPr lang="ru-RU" b="1" dirty="0" smtClean="0">
                <a:solidFill>
                  <a:srgbClr val="FF0000"/>
                </a:solidFill>
              </a:rPr>
              <a:t>вербальном</a:t>
            </a:r>
            <a:r>
              <a:rPr lang="ru-RU" b="1" dirty="0" smtClean="0">
                <a:solidFill>
                  <a:srgbClr val="95DDDF"/>
                </a:solidFill>
              </a:rPr>
              <a:t> (словесном) общении люди получают 35 % информации, </a:t>
            </a:r>
            <a:endParaRPr lang="ru-RU" b="1" dirty="0" smtClean="0">
              <a:solidFill>
                <a:srgbClr val="95DDDF"/>
              </a:solidFill>
            </a:endParaRPr>
          </a:p>
          <a:p>
            <a:r>
              <a:rPr lang="ru-RU" b="1" dirty="0" smtClean="0">
                <a:solidFill>
                  <a:srgbClr val="95DDDF"/>
                </a:solidFill>
              </a:rPr>
              <a:t>При </a:t>
            </a:r>
            <a:r>
              <a:rPr lang="ru-RU" b="1" dirty="0" smtClean="0">
                <a:solidFill>
                  <a:srgbClr val="FF0000"/>
                </a:solidFill>
              </a:rPr>
              <a:t>невербальном</a:t>
            </a:r>
            <a:r>
              <a:rPr lang="ru-RU" b="1" dirty="0" smtClean="0">
                <a:solidFill>
                  <a:srgbClr val="95DDDF"/>
                </a:solidFill>
              </a:rPr>
              <a:t> — 65 %</a:t>
            </a:r>
            <a:endParaRPr lang="ru-RU" b="1" dirty="0">
              <a:solidFill>
                <a:srgbClr val="95DDD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96651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6303" y="-131805"/>
            <a:ext cx="8243501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Невербальные средства общения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271"/>
          <a:stretch/>
        </p:blipFill>
        <p:spPr>
          <a:xfrm>
            <a:off x="515146" y="2044858"/>
            <a:ext cx="2197154" cy="2205101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66" r="24643"/>
          <a:stretch/>
        </p:blipFill>
        <p:spPr>
          <a:xfrm>
            <a:off x="1344706" y="4361440"/>
            <a:ext cx="2888332" cy="2371054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47" y="4459049"/>
            <a:ext cx="3202672" cy="2131408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74" y="2069342"/>
            <a:ext cx="2874843" cy="2156132"/>
          </a:xfrm>
          <a:prstGeom prst="rect">
            <a:avLst/>
          </a:prstGeom>
          <a:ln w="38100">
            <a:solidFill>
              <a:srgbClr val="95DDD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470821" y="1029195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95DDDF"/>
                </a:solidFill>
              </a:rPr>
              <a:t>Да</a:t>
            </a:r>
            <a:endParaRPr lang="ru-RU" sz="6000" dirty="0">
              <a:solidFill>
                <a:srgbClr val="95DDD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3317" y="1029194"/>
            <a:ext cx="1911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Нет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28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260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ИМИДЖ ВОСПИТАТЕЛЯ ДОШКОЛЬНОГО  УЧЕРЕЖДЕНИЯ ИЛИ КАК ПОНРАВИТСЯ РЕБЕНКУ</vt:lpstr>
      <vt:lpstr>Имидж - представление о человеке на основе его внешнего облика, привычек, манеры говорить, менталитета, поступков </vt:lpstr>
      <vt:lpstr>Составляющие имиджа</vt:lpstr>
      <vt:lpstr>Внешний облик педагога</vt:lpstr>
      <vt:lpstr>Женский деловой костюм</vt:lpstr>
      <vt:lpstr>Цветовые решения женского костюма</vt:lpstr>
      <vt:lpstr>Следование моде</vt:lpstr>
      <vt:lpstr>Невербальные средства общения</vt:lpstr>
      <vt:lpstr>Невербальные средства общения</vt:lpstr>
      <vt:lpstr>Зоны общения</vt:lpstr>
      <vt:lpstr>Позиции за столом</vt:lpstr>
      <vt:lpstr>Искусство нравиться</vt:lpstr>
      <vt:lpstr>Умение слушать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Миша</cp:lastModifiedBy>
  <cp:revision>38</cp:revision>
  <dcterms:created xsi:type="dcterms:W3CDTF">2016-03-22T13:57:50Z</dcterms:created>
  <dcterms:modified xsi:type="dcterms:W3CDTF">2020-01-27T16:48:34Z</dcterms:modified>
</cp:coreProperties>
</file>